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4"/>
  </p:notesMasterIdLst>
  <p:sldIdLst>
    <p:sldId id="256" r:id="rId2"/>
    <p:sldId id="301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5" r:id="rId11"/>
    <p:sldId id="267" r:id="rId12"/>
    <p:sldId id="268" r:id="rId13"/>
    <p:sldId id="269" r:id="rId14"/>
    <p:sldId id="271" r:id="rId15"/>
    <p:sldId id="272" r:id="rId16"/>
    <p:sldId id="274" r:id="rId17"/>
    <p:sldId id="275" r:id="rId18"/>
    <p:sldId id="298" r:id="rId19"/>
    <p:sldId id="300" r:id="rId20"/>
    <p:sldId id="302" r:id="rId21"/>
    <p:sldId id="299" r:id="rId22"/>
    <p:sldId id="297" r:id="rId23"/>
  </p:sldIdLst>
  <p:sldSz cx="9144000" cy="5143500" type="screen16x9"/>
  <p:notesSz cx="6858000" cy="9144000"/>
  <p:embeddedFontLst>
    <p:embeddedFont>
      <p:font typeface="B Nazanin" panose="00000400000000000000" pitchFamily="2" charset="-78"/>
      <p:regular r:id="rId25"/>
      <p:bold r:id="rId26"/>
    </p:embeddedFont>
    <p:embeddedFont>
      <p:font typeface="B Titr" panose="00000700000000000000" pitchFamily="2" charset="-78"/>
      <p:bold r:id="rId27"/>
    </p:embeddedFont>
    <p:embeddedFont>
      <p:font typeface="Exo 2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E3CADCC-DB96-45F9-8729-C7A6F4BBFB54}">
  <a:tblStyle styleId="{9E3CADCC-DB96-45F9-8729-C7A6F4BBFB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196" autoAdjust="0"/>
  </p:normalViewPr>
  <p:slideViewPr>
    <p:cSldViewPr>
      <p:cViewPr varScale="1">
        <p:scale>
          <a:sx n="105" d="100"/>
          <a:sy n="105" d="100"/>
        </p:scale>
        <p:origin x="802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5789807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https://rashasite.ir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8d3b44f0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8d3b44f0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19515fe0b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19515fe0b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58d3b44f0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58d3b44f0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8d3b44f08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8d3b44f08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58d3b44f0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58d3b44f08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58d3b44f08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58d3b44f08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8d3b44f0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8d3b44f0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8d3b44f0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8d3b44f0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19515fe0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19515fe0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1abfbaf28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1abfbaf28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d3b44f0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d3b44f0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1abfbaf28_3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1abfbaf28_3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userDrawn="1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3" userDrawn="1">
  <p:cSld name="CUSTOM_2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 userDrawn="1">
  <p:cSld name="CUSTOM_2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userDrawn="1">
  <p:cSld name="CUSTOM_25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4" userDrawn="1">
  <p:cSld name="CUSTOM_2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 userDrawn="1">
  <p:cSld name="CUSTOM_2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5" userDrawn="1">
  <p:cSld name="CUSTOM_3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 userDrawn="1">
  <p:cSld name="CUSTOM_15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 userDrawn="1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 userDrawn="1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 userDrawn="1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 userDrawn="1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photo" userDrawn="1">
  <p:cSld name="CUSTOM_2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 userDrawn="1">
  <p:cSld name="CUSTOM_2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userDrawn="1">
  <p:cSld name="CUSTOM_2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2" r:id="rId14"/>
    <p:sldLayoutId id="2147483664" r:id="rId15"/>
    <p:sldLayoutId id="2147483665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>
            <a:spLocks noGrp="1"/>
          </p:cNvSpPr>
          <p:nvPr>
            <p:ph type="ctrTitle" idx="4294967295"/>
          </p:nvPr>
        </p:nvSpPr>
        <p:spPr>
          <a:xfrm>
            <a:off x="1135981" y="1275606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fa-IR" sz="5400" dirty="0">
                <a:solidFill>
                  <a:srgbClr val="434343"/>
                </a:solidFill>
                <a:cs typeface="B Titr" panose="00000700000000000000" pitchFamily="2" charset="-78"/>
              </a:rPr>
              <a:t>بورد اینترنت اشیا بهرام</a:t>
            </a:r>
          </a:p>
        </p:txBody>
      </p:sp>
      <p:cxnSp>
        <p:nvCxnSpPr>
          <p:cNvPr id="138" name="Google Shape;138;p28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262;p27"/>
          <p:cNvSpPr txBox="1">
            <a:spLocks/>
          </p:cNvSpPr>
          <p:nvPr/>
        </p:nvSpPr>
        <p:spPr>
          <a:xfrm>
            <a:off x="3635896" y="3291830"/>
            <a:ext cx="4176464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800"/>
              </a:spcBef>
            </a:pPr>
            <a:r>
              <a:rPr lang="fa-IR" sz="2400" b="1" dirty="0">
                <a:solidFill>
                  <a:schemeClr val="tx1"/>
                </a:solidFill>
                <a:cs typeface="B Nazanin" panose="00000400000000000000" pitchFamily="2" charset="-78"/>
              </a:rPr>
              <a:t>ارشیا مددی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2" name="Google Shape;252;p37"/>
          <p:cNvCxnSpPr/>
          <p:nvPr/>
        </p:nvCxnSpPr>
        <p:spPr>
          <a:xfrm rot="10800000">
            <a:off x="3110698" y="1839575"/>
            <a:ext cx="6033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37"/>
          <p:cNvCxnSpPr/>
          <p:nvPr/>
        </p:nvCxnSpPr>
        <p:spPr>
          <a:xfrm rot="10800000">
            <a:off x="4280100" y="3723878"/>
            <a:ext cx="4863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" name="Google Shape;255;p37"/>
          <p:cNvSpPr txBox="1">
            <a:spLocks noGrp="1"/>
          </p:cNvSpPr>
          <p:nvPr>
            <p:ph type="title" idx="4294967295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b="1" dirty="0"/>
              <a:t>کم مصرف بودن انرژی</a:t>
            </a:r>
            <a:endParaRPr sz="1600" b="1" dirty="0"/>
          </a:p>
        </p:txBody>
      </p:sp>
      <p:sp>
        <p:nvSpPr>
          <p:cNvPr id="256" name="Google Shape;256;p37"/>
          <p:cNvSpPr txBox="1">
            <a:spLocks noGrp="1"/>
          </p:cNvSpPr>
          <p:nvPr>
            <p:ph type="title" idx="4294967295"/>
          </p:nvPr>
        </p:nvSpPr>
        <p:spPr>
          <a:xfrm>
            <a:off x="2249700" y="3346627"/>
            <a:ext cx="20304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b="1" dirty="0"/>
              <a:t>پشتیبانی از انواع ماژول برای کاربردهای مختلف</a:t>
            </a:r>
            <a:endParaRPr sz="1600" b="1" dirty="0"/>
          </a:p>
        </p:txBody>
      </p:sp>
      <p:sp>
        <p:nvSpPr>
          <p:cNvPr id="258" name="Google Shape;258;p37"/>
          <p:cNvSpPr/>
          <p:nvPr/>
        </p:nvSpPr>
        <p:spPr>
          <a:xfrm>
            <a:off x="3317622" y="1606925"/>
            <a:ext cx="2030400" cy="4638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7"/>
          <p:cNvSpPr/>
          <p:nvPr/>
        </p:nvSpPr>
        <p:spPr>
          <a:xfrm>
            <a:off x="4557128" y="3491977"/>
            <a:ext cx="2030400" cy="4638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C93AEB-DD6D-5E57-2FCD-EB27DBC40AC6}"/>
              </a:ext>
            </a:extLst>
          </p:cNvPr>
          <p:cNvSpPr txBox="1"/>
          <p:nvPr/>
        </p:nvSpPr>
        <p:spPr>
          <a:xfrm>
            <a:off x="3180301" y="289031"/>
            <a:ext cx="381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800" b="1" dirty="0">
                <a:cs typeface="B Titr" panose="00000700000000000000" pitchFamily="2" charset="-78"/>
              </a:rPr>
              <a:t>مزایای سیستم</a:t>
            </a:r>
            <a:endParaRPr lang="en-US" sz="2800" b="1" dirty="0">
              <a:cs typeface="B Titr" panose="00000700000000000000" pitchFamily="2" charset="-78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/>
      <p:bldP spid="256" grpId="0"/>
      <p:bldP spid="258" grpId="0" animBg="1"/>
      <p:bldP spid="26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75;p31"/>
          <p:cNvSpPr txBox="1">
            <a:spLocks noGrp="1"/>
          </p:cNvSpPr>
          <p:nvPr>
            <p:ph type="ctrTitle" idx="4294967295"/>
          </p:nvPr>
        </p:nvSpPr>
        <p:spPr>
          <a:xfrm flipH="1">
            <a:off x="3543901" y="1791268"/>
            <a:ext cx="414443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000" dirty="0">
                <a:cs typeface="B Titr" panose="00000700000000000000" pitchFamily="2" charset="-78"/>
              </a:rPr>
              <a:t>سخت افزار و اجزای پروژه</a:t>
            </a:r>
            <a:endParaRPr sz="4000" dirty="0">
              <a:cs typeface="B Titr" panose="00000700000000000000" pitchFamily="2" charset="-78"/>
            </a:endParaRPr>
          </a:p>
        </p:txBody>
      </p:sp>
      <p:sp>
        <p:nvSpPr>
          <p:cNvPr id="10" name="Google Shape;176;p31"/>
          <p:cNvSpPr txBox="1">
            <a:spLocks noGrp="1"/>
          </p:cNvSpPr>
          <p:nvPr>
            <p:ph type="title" idx="4294967295"/>
          </p:nvPr>
        </p:nvSpPr>
        <p:spPr>
          <a:xfrm flipH="1">
            <a:off x="7740352" y="1547818"/>
            <a:ext cx="976149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1500" dirty="0"/>
              <a:t>3</a:t>
            </a:r>
            <a:endParaRPr sz="11500" dirty="0"/>
          </a:p>
        </p:txBody>
      </p:sp>
      <p:cxnSp>
        <p:nvCxnSpPr>
          <p:cNvPr id="12" name="Google Shape;314;p39"/>
          <p:cNvCxnSpPr/>
          <p:nvPr/>
        </p:nvCxnSpPr>
        <p:spPr>
          <a:xfrm>
            <a:off x="7308304" y="3016912"/>
            <a:ext cx="187912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3" name="Google Shape;333;p40"/>
          <p:cNvCxnSpPr/>
          <p:nvPr/>
        </p:nvCxnSpPr>
        <p:spPr>
          <a:xfrm rot="10800000">
            <a:off x="-49600" y="1650717"/>
            <a:ext cx="5334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4" name="Google Shape;334;p40"/>
          <p:cNvCxnSpPr/>
          <p:nvPr/>
        </p:nvCxnSpPr>
        <p:spPr>
          <a:xfrm rot="10800000">
            <a:off x="3886250" y="3461525"/>
            <a:ext cx="5293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197;p33"/>
          <p:cNvSpPr txBox="1">
            <a:spLocks noGrp="1"/>
          </p:cNvSpPr>
          <p:nvPr>
            <p:ph type="ctrTitle" idx="4294967295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3200" dirty="0">
                <a:cs typeface="B Titr" panose="00000700000000000000" pitchFamily="2" charset="-78"/>
              </a:rPr>
              <a:t>اجزای پروژه</a:t>
            </a:r>
            <a:endParaRPr sz="3200" dirty="0">
              <a:cs typeface="B Titr" panose="00000700000000000000" pitchFamily="2" charset="-78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7164288" y="4011910"/>
            <a:ext cx="1484523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اندازه گیری دما و رطوبت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7263941" y="3522545"/>
            <a:ext cx="1268499" cy="5155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en-US" sz="2000" b="1" dirty="0">
                <a:solidFill>
                  <a:schemeClr val="tx1"/>
                </a:solidFill>
                <a:cs typeface="B Titr" panose="00000700000000000000" pitchFamily="2" charset="-78"/>
              </a:rPr>
              <a:t>DHT22</a:t>
            </a:r>
            <a:endParaRPr lang="fa-IR" sz="2000" b="1" dirty="0">
              <a:solidFill>
                <a:schemeClr val="tx1"/>
              </a:solidFill>
              <a:cs typeface="B Titr" panose="00000700000000000000" pitchFamily="2" charset="-78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5508104" y="4008076"/>
            <a:ext cx="1484523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دریافت موقعیت مکانی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5607757" y="3518711"/>
            <a:ext cx="1268499" cy="5155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en-US" sz="2000" b="1" dirty="0">
                <a:solidFill>
                  <a:schemeClr val="tx1"/>
                </a:solidFill>
                <a:cs typeface="B Titr" panose="00000700000000000000" pitchFamily="2" charset="-78"/>
              </a:rPr>
              <a:t>GPS</a:t>
            </a:r>
            <a:endParaRPr lang="fa-IR" sz="2000" b="1" dirty="0">
              <a:solidFill>
                <a:schemeClr val="tx1"/>
              </a:solidFill>
              <a:cs typeface="B Titr" panose="00000700000000000000" pitchFamily="2" charset="-78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3879565" y="3997219"/>
            <a:ext cx="1484523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ارسال داده ها به صورت بی سیم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979218" y="3507854"/>
            <a:ext cx="1268499" cy="5155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en-US" sz="2000" b="1" dirty="0">
                <a:solidFill>
                  <a:schemeClr val="tx1"/>
                </a:solidFill>
                <a:cs typeface="B Titr" panose="00000700000000000000" pitchFamily="2" charset="-78"/>
              </a:rPr>
              <a:t>LoRa</a:t>
            </a:r>
            <a:endParaRPr lang="fa-IR" sz="2000" b="1" dirty="0">
              <a:solidFill>
                <a:schemeClr val="tx1"/>
              </a:solidFill>
              <a:cs typeface="B Titr" panose="00000700000000000000" pitchFamily="2" charset="-78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3851920" y="1995686"/>
            <a:ext cx="1484523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پردازش اطلاعات و ارسال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3951573" y="1574495"/>
            <a:ext cx="1268499" cy="5155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fa-IR" sz="2000" dirty="0">
                <a:solidFill>
                  <a:schemeClr val="tx1"/>
                </a:solidFill>
                <a:cs typeface="B Titr" panose="00000700000000000000" pitchFamily="2" charset="-78"/>
              </a:rPr>
              <a:t>فرستنده</a:t>
            </a:r>
          </a:p>
        </p:txBody>
      </p:sp>
      <p:sp>
        <p:nvSpPr>
          <p:cNvPr id="72" name="Rectangle 71"/>
          <p:cNvSpPr/>
          <p:nvPr/>
        </p:nvSpPr>
        <p:spPr>
          <a:xfrm>
            <a:off x="2223381" y="1995686"/>
            <a:ext cx="1484523" cy="35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دریافت و نمایش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2323034" y="1563638"/>
            <a:ext cx="1268499" cy="47320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fa-IR" sz="1800" b="1" dirty="0">
                <a:solidFill>
                  <a:schemeClr val="tx1"/>
                </a:solidFill>
                <a:cs typeface="B Titr" panose="00000700000000000000" pitchFamily="2" charset="-78"/>
              </a:rPr>
              <a:t>گیرنده</a:t>
            </a:r>
          </a:p>
        </p:txBody>
      </p:sp>
      <p:sp>
        <p:nvSpPr>
          <p:cNvPr id="74" name="Rectangle 73"/>
          <p:cNvSpPr/>
          <p:nvPr/>
        </p:nvSpPr>
        <p:spPr>
          <a:xfrm>
            <a:off x="567197" y="1995686"/>
            <a:ext cx="1484523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امکان ارتباط محلی برای تنظیمات 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666850" y="1563638"/>
            <a:ext cx="1268499" cy="47320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en-US" sz="1800" b="1" dirty="0">
                <a:solidFill>
                  <a:schemeClr val="tx1"/>
                </a:solidFill>
                <a:cs typeface="B Titr" panose="00000700000000000000" pitchFamily="2" charset="-78"/>
              </a:rPr>
              <a:t>Bluetooth</a:t>
            </a:r>
            <a:endParaRPr lang="fa-IR" sz="1800" b="1" dirty="0">
              <a:solidFill>
                <a:schemeClr val="tx1"/>
              </a:solidFill>
              <a:cs typeface="B Titr" panose="00000700000000000000" pitchFamily="2" charset="-78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373;p41"/>
          <p:cNvCxnSpPr/>
          <p:nvPr/>
        </p:nvCxnSpPr>
        <p:spPr>
          <a:xfrm rot="10800000">
            <a:off x="-33824" y="1995686"/>
            <a:ext cx="258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2" name="Google Shape;372;p41"/>
          <p:cNvSpPr/>
          <p:nvPr/>
        </p:nvSpPr>
        <p:spPr>
          <a:xfrm rot="-5400000" flipH="1">
            <a:off x="5399608" y="1821475"/>
            <a:ext cx="1975500" cy="2628900"/>
          </a:xfrm>
          <a:prstGeom prst="snip1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73" name="Google Shape;373;p41"/>
          <p:cNvCxnSpPr/>
          <p:nvPr/>
        </p:nvCxnSpPr>
        <p:spPr>
          <a:xfrm rot="10800000">
            <a:off x="6682358" y="2949500"/>
            <a:ext cx="258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5" name="Google Shape;375;p41"/>
          <p:cNvSpPr/>
          <p:nvPr/>
        </p:nvSpPr>
        <p:spPr>
          <a:xfrm rot="5400000">
            <a:off x="1759800" y="1039900"/>
            <a:ext cx="1975500" cy="2631000"/>
          </a:xfrm>
          <a:prstGeom prst="snip1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97;p33"/>
          <p:cNvSpPr txBox="1">
            <a:spLocks noGrp="1"/>
          </p:cNvSpPr>
          <p:nvPr>
            <p:ph type="ctrTitle" idx="4294967295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3200" dirty="0">
                <a:cs typeface="B Titr" panose="00000700000000000000" pitchFamily="2" charset="-78"/>
              </a:rPr>
              <a:t>ویژگی های بورد بهرام</a:t>
            </a:r>
            <a:endParaRPr sz="3200" dirty="0">
              <a:cs typeface="B Titr" panose="00000700000000000000" pitchFamily="2" charset="-78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835696" y="1635646"/>
            <a:ext cx="177255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 rtl="1">
              <a:lnSpc>
                <a:spcPct val="120000"/>
              </a:lnSpc>
              <a:spcBef>
                <a:spcPts val="1200"/>
              </a:spcBef>
            </a:pPr>
            <a:r>
              <a:rPr lang="fa-IR" sz="1800" b="1" spc="-200" dirty="0">
                <a:solidFill>
                  <a:schemeClr val="bg1"/>
                </a:solidFill>
                <a:cs typeface="B Nazanin" panose="00000400000000000000" pitchFamily="2" charset="-78"/>
              </a:rPr>
              <a:t>خروجی های اضافی برای توسعه در آینده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535749" y="2427734"/>
            <a:ext cx="1772555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>
              <a:lnSpc>
                <a:spcPct val="120000"/>
              </a:lnSpc>
              <a:spcBef>
                <a:spcPts val="1200"/>
              </a:spcBef>
            </a:pPr>
            <a:r>
              <a:rPr lang="fa-IR" sz="1800" b="1" kern="200" spc="-100" dirty="0">
                <a:solidFill>
                  <a:schemeClr val="bg1"/>
                </a:solidFill>
                <a:cs typeface="B Nazanin" panose="00000400000000000000" pitchFamily="2" charset="-78"/>
              </a:rPr>
              <a:t>قابلیت ارتباط با </a:t>
            </a:r>
            <a:r>
              <a:rPr lang="en-US" sz="1800" b="1" kern="200" spc="-100" dirty="0">
                <a:solidFill>
                  <a:schemeClr val="bg1"/>
                </a:solidFill>
                <a:cs typeface="B Nazanin" panose="00000400000000000000" pitchFamily="2" charset="-78"/>
              </a:rPr>
              <a:t>GSM</a:t>
            </a:r>
            <a:r>
              <a:rPr lang="fa-IR" sz="1800" b="1" kern="200" spc="-100" dirty="0">
                <a:solidFill>
                  <a:schemeClr val="bg1"/>
                </a:solidFill>
                <a:cs typeface="B Nazanin" panose="00000400000000000000" pitchFamily="2" charset="-78"/>
              </a:rPr>
              <a:t>، </a:t>
            </a:r>
            <a:r>
              <a:rPr lang="en-US" sz="1800" b="1" kern="200" spc="-100" dirty="0">
                <a:solidFill>
                  <a:schemeClr val="bg1"/>
                </a:solidFill>
                <a:cs typeface="B Nazanin" panose="00000400000000000000" pitchFamily="2" charset="-78"/>
              </a:rPr>
              <a:t>LoRa</a:t>
            </a:r>
            <a:r>
              <a:rPr lang="fa-IR" sz="1800" b="1" kern="200" spc="-100" dirty="0">
                <a:solidFill>
                  <a:schemeClr val="bg1"/>
                </a:solidFill>
                <a:cs typeface="B Nazanin" panose="00000400000000000000" pitchFamily="2" charset="-78"/>
              </a:rPr>
              <a:t>، بلوتوث و انواع سنسورها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2" grpId="0" animBg="1"/>
      <p:bldP spid="375" grpId="0" animBg="1"/>
      <p:bldP spid="19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8" name="Google Shape;398;p43"/>
          <p:cNvCxnSpPr/>
          <p:nvPr/>
        </p:nvCxnSpPr>
        <p:spPr>
          <a:xfrm>
            <a:off x="0" y="2931790"/>
            <a:ext cx="167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75;p31"/>
          <p:cNvSpPr txBox="1">
            <a:spLocks noGrp="1"/>
          </p:cNvSpPr>
          <p:nvPr>
            <p:ph type="ctrTitle" idx="4294967295"/>
          </p:nvPr>
        </p:nvSpPr>
        <p:spPr>
          <a:xfrm flipH="1">
            <a:off x="931626" y="1837682"/>
            <a:ext cx="414443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000" dirty="0">
                <a:cs typeface="B Titr" panose="00000700000000000000" pitchFamily="2" charset="-78"/>
              </a:rPr>
              <a:t>عملکرد کلی</a:t>
            </a:r>
            <a:endParaRPr sz="4000" dirty="0">
              <a:cs typeface="B Titr" panose="00000700000000000000" pitchFamily="2" charset="-78"/>
            </a:endParaRPr>
          </a:p>
        </p:txBody>
      </p:sp>
      <p:sp>
        <p:nvSpPr>
          <p:cNvPr id="13" name="Google Shape;176;p31"/>
          <p:cNvSpPr txBox="1">
            <a:spLocks noGrp="1"/>
          </p:cNvSpPr>
          <p:nvPr>
            <p:ph type="title" idx="4294967295"/>
          </p:nvPr>
        </p:nvSpPr>
        <p:spPr>
          <a:xfrm flipH="1">
            <a:off x="539552" y="1025162"/>
            <a:ext cx="976149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1500" dirty="0"/>
              <a:t>4</a:t>
            </a:r>
            <a:endParaRPr sz="115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9" name="Google Shape;409;p44"/>
          <p:cNvCxnSpPr/>
          <p:nvPr/>
        </p:nvCxnSpPr>
        <p:spPr>
          <a:xfrm>
            <a:off x="2232425" y="0"/>
            <a:ext cx="0" cy="106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8" name="Google Shape;418;p44"/>
          <p:cNvCxnSpPr/>
          <p:nvPr/>
        </p:nvCxnSpPr>
        <p:spPr>
          <a:xfrm>
            <a:off x="6916600" y="4522975"/>
            <a:ext cx="0" cy="62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97;p33"/>
          <p:cNvSpPr txBox="1">
            <a:spLocks noGrp="1"/>
          </p:cNvSpPr>
          <p:nvPr>
            <p:ph type="ctrTitle" idx="4294967295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3200" dirty="0">
                <a:cs typeface="B Titr" panose="00000700000000000000" pitchFamily="2" charset="-78"/>
              </a:rPr>
              <a:t>عملکرد نرم افزار</a:t>
            </a:r>
            <a:endParaRPr sz="3200" dirty="0">
              <a:cs typeface="B Titr" panose="00000700000000000000" pitchFamily="2" charset="-78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355976" y="1896563"/>
            <a:ext cx="2314071" cy="47320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>
              <a:lnSpc>
                <a:spcPct val="150000"/>
              </a:lnSpc>
            </a:pPr>
            <a:r>
              <a:rPr lang="fa-IR" sz="1800" dirty="0">
                <a:solidFill>
                  <a:schemeClr val="tx1"/>
                </a:solidFill>
                <a:cs typeface="B Titr" panose="00000700000000000000" pitchFamily="2" charset="-78"/>
              </a:rPr>
              <a:t>دریافت اطلاعات از سنسور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87624" y="3075806"/>
            <a:ext cx="3250175" cy="47320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>
              <a:lnSpc>
                <a:spcPct val="150000"/>
              </a:lnSpc>
            </a:pPr>
            <a:r>
              <a:rPr lang="fa-IR" sz="1800" dirty="0">
                <a:solidFill>
                  <a:schemeClr val="tx1"/>
                </a:solidFill>
                <a:cs typeface="B Titr" panose="00000700000000000000" pitchFamily="2" charset="-78"/>
              </a:rPr>
              <a:t>پردازش و ارسال داده به نود گیرنده</a:t>
            </a:r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3" name="Google Shape;433;p46"/>
          <p:cNvCxnSpPr/>
          <p:nvPr/>
        </p:nvCxnSpPr>
        <p:spPr>
          <a:xfrm>
            <a:off x="2162075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175;p31"/>
          <p:cNvSpPr txBox="1">
            <a:spLocks noGrp="1"/>
          </p:cNvSpPr>
          <p:nvPr>
            <p:ph type="ctrTitle" idx="4294967295"/>
          </p:nvPr>
        </p:nvSpPr>
        <p:spPr>
          <a:xfrm flipH="1">
            <a:off x="1847771" y="2397926"/>
            <a:ext cx="36004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000" dirty="0">
                <a:cs typeface="B Titr" panose="00000700000000000000" pitchFamily="2" charset="-78"/>
              </a:rPr>
              <a:t>پردازش اطلاعات</a:t>
            </a:r>
            <a:endParaRPr sz="4000" dirty="0">
              <a:cs typeface="B Titr" panose="00000700000000000000" pitchFamily="2" charset="-78"/>
            </a:endParaRPr>
          </a:p>
        </p:txBody>
      </p:sp>
      <p:sp>
        <p:nvSpPr>
          <p:cNvPr id="10" name="Google Shape;176;p31"/>
          <p:cNvSpPr txBox="1">
            <a:spLocks noGrp="1"/>
          </p:cNvSpPr>
          <p:nvPr>
            <p:ph type="title" idx="4294967295"/>
          </p:nvPr>
        </p:nvSpPr>
        <p:spPr>
          <a:xfrm flipH="1">
            <a:off x="2195736" y="1601226"/>
            <a:ext cx="976149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1500" dirty="0"/>
              <a:t>5</a:t>
            </a:r>
            <a:endParaRPr sz="115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7"/>
          <p:cNvSpPr txBox="1">
            <a:spLocks noGrp="1"/>
          </p:cNvSpPr>
          <p:nvPr>
            <p:ph type="ctrTitle" idx="4294967295"/>
          </p:nvPr>
        </p:nvSpPr>
        <p:spPr>
          <a:xfrm>
            <a:off x="1907704" y="401414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800" dirty="0">
                <a:cs typeface="B Titr" panose="00000700000000000000" pitchFamily="2" charset="-78"/>
              </a:rPr>
              <a:t>نرم افزار و پروتکل ها</a:t>
            </a:r>
            <a:endParaRPr sz="2800" dirty="0">
              <a:cs typeface="B Titr" panose="00000700000000000000" pitchFamily="2" charset="-78"/>
            </a:endParaRPr>
          </a:p>
        </p:txBody>
      </p:sp>
      <p:grpSp>
        <p:nvGrpSpPr>
          <p:cNvPr id="440" name="Google Shape;440;p47"/>
          <p:cNvGrpSpPr/>
          <p:nvPr/>
        </p:nvGrpSpPr>
        <p:grpSpPr>
          <a:xfrm>
            <a:off x="1148819" y="2713208"/>
            <a:ext cx="1873113" cy="1290901"/>
            <a:chOff x="720000" y="2341741"/>
            <a:chExt cx="2120585" cy="1442831"/>
          </a:xfrm>
        </p:grpSpPr>
        <p:sp>
          <p:nvSpPr>
            <p:cNvPr id="441" name="Google Shape;441;p47"/>
            <p:cNvSpPr/>
            <p:nvPr/>
          </p:nvSpPr>
          <p:spPr>
            <a:xfrm>
              <a:off x="720000" y="2898672"/>
              <a:ext cx="885900" cy="885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dk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2" name="Google Shape;442;p47"/>
            <p:cNvCxnSpPr/>
            <p:nvPr/>
          </p:nvCxnSpPr>
          <p:spPr>
            <a:xfrm>
              <a:off x="1143010" y="3361375"/>
              <a:ext cx="1695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" name="Google Shape;443;p47"/>
            <p:cNvCxnSpPr/>
            <p:nvPr/>
          </p:nvCxnSpPr>
          <p:spPr>
            <a:xfrm rot="10800000">
              <a:off x="2840585" y="2341741"/>
              <a:ext cx="0" cy="1023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44" name="Google Shape;444;p47"/>
          <p:cNvGrpSpPr/>
          <p:nvPr/>
        </p:nvGrpSpPr>
        <p:grpSpPr>
          <a:xfrm rot="10800000" flipH="1">
            <a:off x="2699668" y="2071564"/>
            <a:ext cx="1873113" cy="1304427"/>
            <a:chOff x="720000" y="2341741"/>
            <a:chExt cx="2120585" cy="1457949"/>
          </a:xfrm>
        </p:grpSpPr>
        <p:sp>
          <p:nvSpPr>
            <p:cNvPr id="445" name="Google Shape;445;p47"/>
            <p:cNvSpPr/>
            <p:nvPr/>
          </p:nvSpPr>
          <p:spPr>
            <a:xfrm>
              <a:off x="720000" y="2913790"/>
              <a:ext cx="885900" cy="885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dk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6" name="Google Shape;446;p47"/>
            <p:cNvCxnSpPr/>
            <p:nvPr/>
          </p:nvCxnSpPr>
          <p:spPr>
            <a:xfrm>
              <a:off x="1143010" y="3361375"/>
              <a:ext cx="1695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7" name="Google Shape;447;p47"/>
            <p:cNvCxnSpPr/>
            <p:nvPr/>
          </p:nvCxnSpPr>
          <p:spPr>
            <a:xfrm rot="10800000">
              <a:off x="2840585" y="2341741"/>
              <a:ext cx="0" cy="1023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48" name="Google Shape;448;p47"/>
          <p:cNvGrpSpPr/>
          <p:nvPr/>
        </p:nvGrpSpPr>
        <p:grpSpPr>
          <a:xfrm>
            <a:off x="4215083" y="2713208"/>
            <a:ext cx="1873113" cy="1290901"/>
            <a:chOff x="720000" y="2341741"/>
            <a:chExt cx="2120585" cy="1442831"/>
          </a:xfrm>
        </p:grpSpPr>
        <p:sp>
          <p:nvSpPr>
            <p:cNvPr id="449" name="Google Shape;449;p47"/>
            <p:cNvSpPr/>
            <p:nvPr/>
          </p:nvSpPr>
          <p:spPr>
            <a:xfrm>
              <a:off x="720000" y="2898672"/>
              <a:ext cx="885900" cy="885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dk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50" name="Google Shape;450;p47"/>
            <p:cNvCxnSpPr/>
            <p:nvPr/>
          </p:nvCxnSpPr>
          <p:spPr>
            <a:xfrm>
              <a:off x="1143010" y="3361375"/>
              <a:ext cx="1695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1" name="Google Shape;451;p47"/>
            <p:cNvCxnSpPr/>
            <p:nvPr/>
          </p:nvCxnSpPr>
          <p:spPr>
            <a:xfrm rot="10800000">
              <a:off x="2840585" y="2341741"/>
              <a:ext cx="0" cy="1023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53" name="Google Shape;453;p47"/>
          <p:cNvSpPr/>
          <p:nvPr/>
        </p:nvSpPr>
        <p:spPr>
          <a:xfrm rot="10800000" flipH="1">
            <a:off x="5728088" y="2072558"/>
            <a:ext cx="782515" cy="792615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47"/>
          <p:cNvSpPr txBox="1"/>
          <p:nvPr/>
        </p:nvSpPr>
        <p:spPr>
          <a:xfrm>
            <a:off x="1062212" y="3435200"/>
            <a:ext cx="863435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200" b="1" dirty="0">
                <a:solidFill>
                  <a:srgbClr val="FFFFFF"/>
                </a:solidFill>
                <a:latin typeface="Exo 2"/>
                <a:ea typeface="Exo 2"/>
                <a:cs typeface="B Titr" panose="00000700000000000000" pitchFamily="2" charset="-78"/>
                <a:sym typeface="Exo 2"/>
              </a:rPr>
              <a:t>محیط توسعه</a:t>
            </a:r>
            <a:endParaRPr sz="1200" b="1" dirty="0">
              <a:solidFill>
                <a:srgbClr val="FFFFFF"/>
              </a:solidFill>
              <a:latin typeface="Exo 2"/>
              <a:ea typeface="Exo 2"/>
              <a:cs typeface="B Titr" panose="00000700000000000000" pitchFamily="2" charset="-78"/>
              <a:sym typeface="Exo 2"/>
            </a:endParaRPr>
          </a:p>
        </p:txBody>
      </p:sp>
      <p:sp>
        <p:nvSpPr>
          <p:cNvPr id="459" name="Google Shape;459;p47"/>
          <p:cNvSpPr txBox="1"/>
          <p:nvPr/>
        </p:nvSpPr>
        <p:spPr>
          <a:xfrm>
            <a:off x="2704247" y="2278350"/>
            <a:ext cx="7887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UART</a:t>
            </a:r>
            <a:endParaRPr sz="1200" b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60" name="Google Shape;460;p47"/>
          <p:cNvSpPr txBox="1"/>
          <p:nvPr/>
        </p:nvSpPr>
        <p:spPr>
          <a:xfrm>
            <a:off x="5651055" y="2285125"/>
            <a:ext cx="896954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ONEWIRE</a:t>
            </a:r>
            <a:endParaRPr sz="1200" b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61" name="Google Shape;461;p47"/>
          <p:cNvSpPr txBox="1"/>
          <p:nvPr/>
        </p:nvSpPr>
        <p:spPr>
          <a:xfrm>
            <a:off x="4207822" y="3435200"/>
            <a:ext cx="7887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SPI</a:t>
            </a:r>
            <a:endParaRPr sz="1200" b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707904" y="4155926"/>
            <a:ext cx="1800200" cy="35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برای ارتباط</a:t>
            </a:r>
            <a:r>
              <a:rPr lang="en-US" b="1" dirty="0">
                <a:solidFill>
                  <a:schemeClr val="tx1"/>
                </a:solidFill>
                <a:cs typeface="B Nazanin" panose="00000400000000000000" pitchFamily="2" charset="-78"/>
              </a:rPr>
              <a:t> LoRa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 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11560" y="4155926"/>
            <a:ext cx="1800200" cy="340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en-US" b="1" dirty="0">
                <a:solidFill>
                  <a:schemeClr val="tx1"/>
                </a:solidFill>
                <a:cs typeface="B Nazanin" panose="00000400000000000000" pitchFamily="2" charset="-78"/>
              </a:rPr>
              <a:t>STM32CubeIDE</a:t>
            </a:r>
            <a:endParaRPr lang="fa-IR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148064" y="1347614"/>
            <a:ext cx="1800200" cy="35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برای سنسور </a:t>
            </a:r>
            <a:r>
              <a:rPr lang="en-US" b="1" dirty="0">
                <a:solidFill>
                  <a:schemeClr val="tx1"/>
                </a:solidFill>
                <a:cs typeface="B Nazanin" panose="00000400000000000000" pitchFamily="2" charset="-78"/>
              </a:rPr>
              <a:t>DHT22</a:t>
            </a:r>
            <a:endParaRPr lang="fa-IR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051720" y="1347614"/>
            <a:ext cx="1800200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برای ارتباط </a:t>
            </a:r>
            <a:r>
              <a:rPr lang="en-US" b="1" dirty="0">
                <a:solidFill>
                  <a:schemeClr val="tx1"/>
                </a:solidFill>
                <a:cs typeface="B Nazanin" panose="00000400000000000000" pitchFamily="2" charset="-78"/>
              </a:rPr>
              <a:t>GPS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 و بلوتوث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7" grpId="0"/>
      <p:bldP spid="459" grpId="0"/>
      <p:bldP spid="460" grpId="0"/>
      <p:bldP spid="461" grpId="0"/>
      <p:bldP spid="32" grpId="0"/>
      <p:bldP spid="33" grpId="0"/>
      <p:bldP spid="34" grpId="0"/>
      <p:bldP spid="3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75;p31"/>
          <p:cNvSpPr txBox="1">
            <a:spLocks noGrp="1"/>
          </p:cNvSpPr>
          <p:nvPr>
            <p:ph type="ctrTitle" idx="4294967295"/>
          </p:nvPr>
        </p:nvSpPr>
        <p:spPr>
          <a:xfrm flipH="1">
            <a:off x="3451906" y="1995686"/>
            <a:ext cx="414443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000" dirty="0">
                <a:cs typeface="B Titr" panose="00000700000000000000" pitchFamily="2" charset="-78"/>
              </a:rPr>
              <a:t>نتیجه گیری</a:t>
            </a:r>
            <a:endParaRPr sz="4000" dirty="0">
              <a:cs typeface="B Titr" panose="00000700000000000000" pitchFamily="2" charset="-78"/>
            </a:endParaRPr>
          </a:p>
        </p:txBody>
      </p:sp>
      <p:sp>
        <p:nvSpPr>
          <p:cNvPr id="10" name="Google Shape;176;p31"/>
          <p:cNvSpPr txBox="1">
            <a:spLocks noGrp="1"/>
          </p:cNvSpPr>
          <p:nvPr>
            <p:ph type="title" idx="4294967295"/>
          </p:nvPr>
        </p:nvSpPr>
        <p:spPr>
          <a:xfrm flipH="1">
            <a:off x="7740352" y="1547818"/>
            <a:ext cx="976149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1500" dirty="0"/>
              <a:t>6</a:t>
            </a:r>
            <a:endParaRPr sz="11500" dirty="0"/>
          </a:p>
        </p:txBody>
      </p:sp>
      <p:cxnSp>
        <p:nvCxnSpPr>
          <p:cNvPr id="12" name="Google Shape;314;p39"/>
          <p:cNvCxnSpPr/>
          <p:nvPr/>
        </p:nvCxnSpPr>
        <p:spPr>
          <a:xfrm>
            <a:off x="7308304" y="3016912"/>
            <a:ext cx="187912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86780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7DD7EE-400C-EA6E-390B-59463AF69424}"/>
              </a:ext>
            </a:extLst>
          </p:cNvPr>
          <p:cNvSpPr txBox="1"/>
          <p:nvPr/>
        </p:nvSpPr>
        <p:spPr>
          <a:xfrm>
            <a:off x="2195736" y="195486"/>
            <a:ext cx="3240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800" dirty="0">
                <a:cs typeface="B Titr" panose="00000700000000000000" pitchFamily="2" charset="-78"/>
              </a:rPr>
              <a:t>کاربردها</a:t>
            </a:r>
            <a:endParaRPr lang="en-US" sz="2800" dirty="0">
              <a:cs typeface="B Titr" panose="00000700000000000000" pitchFamily="2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6B4777-4DEF-B38F-F19F-B51124CF3E50}"/>
              </a:ext>
            </a:extLst>
          </p:cNvPr>
          <p:cNvSpPr txBox="1"/>
          <p:nvPr/>
        </p:nvSpPr>
        <p:spPr>
          <a:xfrm>
            <a:off x="2771800" y="987574"/>
            <a:ext cx="619268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 rtl="1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fa-IR" sz="2000" b="1" dirty="0">
                <a:cs typeface="B Nazanin" panose="00000400000000000000" pitchFamily="2" charset="-78"/>
              </a:rPr>
              <a:t>مانیتورینگ کشاورزی (اندازه گیری دما و رطوبت خاک)</a:t>
            </a:r>
          </a:p>
          <a:p>
            <a:pPr marL="342900" indent="-342900" algn="r" rtl="1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fa-IR" sz="2000" b="1" dirty="0">
                <a:cs typeface="B Nazanin" panose="00000400000000000000" pitchFamily="2" charset="-78"/>
              </a:rPr>
              <a:t>سیستم های هوشمند شهری</a:t>
            </a:r>
          </a:p>
          <a:p>
            <a:pPr marL="342900" indent="-342900" algn="r" rtl="1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fa-IR" sz="2000" b="1" dirty="0">
                <a:cs typeface="B Nazanin" panose="00000400000000000000" pitchFamily="2" charset="-78"/>
              </a:rPr>
              <a:t>کاربردهای نظامی و صنعتی</a:t>
            </a:r>
            <a:endParaRPr lang="en-US" sz="20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82767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16E949-3CC0-2866-91CF-ABB3F26B8FDB}"/>
              </a:ext>
            </a:extLst>
          </p:cNvPr>
          <p:cNvSpPr txBox="1"/>
          <p:nvPr/>
        </p:nvSpPr>
        <p:spPr>
          <a:xfrm>
            <a:off x="179512" y="1880219"/>
            <a:ext cx="8784976" cy="700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ts val="2250"/>
              </a:lnSpc>
            </a:pPr>
            <a:r>
              <a:rPr lang="fa-IR" sz="2200" b="0" i="0" dirty="0">
                <a:solidFill>
                  <a:schemeClr val="tx1">
                    <a:lumMod val="50000"/>
                  </a:schemeClr>
                </a:solidFill>
                <a:effectLst/>
                <a:latin typeface="Vazir"/>
                <a:cs typeface="B Titr" panose="00000700000000000000" pitchFamily="2" charset="-78"/>
              </a:rPr>
              <a:t>کمندِ صیدِ بهرامی بیفکن، جامِ جم بردار</a:t>
            </a:r>
          </a:p>
          <a:p>
            <a:pPr algn="l" rtl="1">
              <a:lnSpc>
                <a:spcPts val="2250"/>
              </a:lnSpc>
            </a:pPr>
            <a:r>
              <a:rPr lang="fa-IR" sz="2200" b="0" i="0" dirty="0">
                <a:solidFill>
                  <a:schemeClr val="tx1">
                    <a:lumMod val="50000"/>
                  </a:schemeClr>
                </a:solidFill>
                <a:effectLst/>
                <a:latin typeface="Vazir"/>
                <a:cs typeface="B Titr" panose="00000700000000000000" pitchFamily="2" charset="-78"/>
              </a:rPr>
              <a:t>که من پیمودم این صحرا، نه بهرام است و نه گورش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9E345E-38A2-EBDC-8AB6-5C8396A45B56}"/>
              </a:ext>
            </a:extLst>
          </p:cNvPr>
          <p:cNvSpPr txBox="1"/>
          <p:nvPr/>
        </p:nvSpPr>
        <p:spPr>
          <a:xfrm>
            <a:off x="179512" y="2715766"/>
            <a:ext cx="2088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200" dirty="0">
                <a:cs typeface="B Titr" panose="00000700000000000000" pitchFamily="2" charset="-78"/>
              </a:rPr>
              <a:t>حافظ غزل شماره 278</a:t>
            </a:r>
            <a:endParaRPr lang="en-US" sz="1200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46780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FC6ACF-7BEB-56EB-348B-E278ADE42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3302" y="0"/>
            <a:ext cx="1537523" cy="18708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AF9063-A422-941A-3584-51C51428E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313" y="9647"/>
            <a:ext cx="1410343" cy="18804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6F7DC8-836E-7C45-78F6-254EF76DF0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57042" y="-92546"/>
            <a:ext cx="6400709" cy="28803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FF984B-2B1F-943F-BC6A-73C07475BE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686608"/>
            <a:ext cx="3275856" cy="24568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6A84E43-895E-E5D1-B80E-1264BBAA80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6488" y="1923678"/>
            <a:ext cx="2984337" cy="22382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D3318B-446D-2E00-2B56-9BA1EB9A29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75856" y="2686608"/>
            <a:ext cx="2836479" cy="283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18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AD086A-3B6B-A96D-2A3D-A7BBD8E272A4}"/>
              </a:ext>
            </a:extLst>
          </p:cNvPr>
          <p:cNvSpPr txBox="1"/>
          <p:nvPr/>
        </p:nvSpPr>
        <p:spPr>
          <a:xfrm>
            <a:off x="3275856" y="267494"/>
            <a:ext cx="3456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800" b="1" dirty="0">
                <a:cs typeface="B Titr" panose="00000700000000000000" pitchFamily="2" charset="-78"/>
              </a:rPr>
              <a:t>نتیجه گیری </a:t>
            </a:r>
            <a:endParaRPr lang="en-US" sz="2800" b="1" dirty="0">
              <a:cs typeface="B Titr" panose="00000700000000000000" pitchFamily="2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EC11AE-F837-C0CF-6EB0-5156DFCAD6EA}"/>
              </a:ext>
            </a:extLst>
          </p:cNvPr>
          <p:cNvSpPr txBox="1"/>
          <p:nvPr/>
        </p:nvSpPr>
        <p:spPr>
          <a:xfrm>
            <a:off x="4788024" y="1275606"/>
            <a:ext cx="38884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800" b="1" dirty="0">
                <a:cs typeface="B Nazanin" panose="00000400000000000000" pitchFamily="2" charset="-78"/>
              </a:rPr>
              <a:t>این پروژه نشان دهنده توانایی بورد بهرام در ایجاد شبکه های اینترنت اشیا کم مصرف و پایدار است</a:t>
            </a:r>
            <a:endParaRPr lang="en-US" sz="28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2370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598;p51"/>
          <p:cNvSpPr txBox="1">
            <a:spLocks noGrp="1"/>
          </p:cNvSpPr>
          <p:nvPr>
            <p:ph type="ctrTitle" idx="4294967295"/>
          </p:nvPr>
        </p:nvSpPr>
        <p:spPr>
          <a:xfrm flipH="1">
            <a:off x="3275856" y="214913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400" dirty="0">
                <a:cs typeface="B Titr" panose="00000700000000000000" pitchFamily="2" charset="-78"/>
              </a:rPr>
              <a:t>با سپاس از توجه شما</a:t>
            </a:r>
            <a:endParaRPr sz="4400" dirty="0">
              <a:cs typeface="B Titr" panose="00000700000000000000" pitchFamily="2" charset="-7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A9A7BF-3068-CB83-26B3-280904D2243F}"/>
              </a:ext>
            </a:extLst>
          </p:cNvPr>
          <p:cNvSpPr txBox="1"/>
          <p:nvPr/>
        </p:nvSpPr>
        <p:spPr>
          <a:xfrm>
            <a:off x="3995936" y="1779662"/>
            <a:ext cx="34563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800" dirty="0">
                <a:cs typeface="B Nazanin" panose="00000400000000000000" pitchFamily="2" charset="-78"/>
              </a:rPr>
              <a:t>نظرات و پیشنهادات</a:t>
            </a:r>
          </a:p>
          <a:p>
            <a:pPr algn="r" rtl="1"/>
            <a:r>
              <a:rPr lang="fa-IR" sz="2800" dirty="0">
                <a:cs typeface="B Nazanin" panose="00000400000000000000" pitchFamily="2" charset="-78"/>
              </a:rPr>
              <a:t>پرسش و پاسخ</a:t>
            </a:r>
            <a:endParaRPr lang="en-US" sz="2800" dirty="0">
              <a:cs typeface="B Nazanin" panose="00000400000000000000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3AF7FD-AC82-718C-A41E-7236A1232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4367" y="4225442"/>
            <a:ext cx="288032" cy="2880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98AB5D-8561-26CD-B123-8E3F47CBD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5494" y="4653281"/>
            <a:ext cx="304802" cy="3048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DD02CFA-D2B8-2A8A-7E3D-1E802E69C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4367" y="3795613"/>
            <a:ext cx="304802" cy="3048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9FAD9E8-43BD-6B57-0663-1C687C606B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4368" y="3362451"/>
            <a:ext cx="304801" cy="3048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8582271-4F87-4F82-40BE-28A177B9D05A}"/>
              </a:ext>
            </a:extLst>
          </p:cNvPr>
          <p:cNvSpPr txBox="1"/>
          <p:nvPr/>
        </p:nvSpPr>
        <p:spPr>
          <a:xfrm>
            <a:off x="4543965" y="3360962"/>
            <a:ext cx="2520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arshiamadadi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CFB100-AA2C-E96B-E7DA-0204C16F73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3965" y="3759021"/>
            <a:ext cx="2536156" cy="37798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0E1EA29-56FE-E33C-6977-C1B90714BF0E}"/>
              </a:ext>
            </a:extLst>
          </p:cNvPr>
          <p:cNvSpPr txBox="1"/>
          <p:nvPr/>
        </p:nvSpPr>
        <p:spPr>
          <a:xfrm>
            <a:off x="4543965" y="420748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ars.madadi@gmail.com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BA9658-A998-9BBE-55BB-7D6D188F0C07}"/>
              </a:ext>
            </a:extLst>
          </p:cNvPr>
          <p:cNvSpPr txBox="1"/>
          <p:nvPr/>
        </p:nvSpPr>
        <p:spPr>
          <a:xfrm>
            <a:off x="4543965" y="4645096"/>
            <a:ext cx="45937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www.winiapp.com</a:t>
            </a:r>
          </a:p>
        </p:txBody>
      </p:sp>
    </p:spTree>
    <p:extLst>
      <p:ext uri="{BB962C8B-B14F-4D97-AF65-F5344CB8AC3E}">
        <p14:creationId xmlns:p14="http://schemas.microsoft.com/office/powerpoint/2010/main" val="223855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>
            <a:spLocks noGrp="1"/>
          </p:cNvSpPr>
          <p:nvPr>
            <p:ph type="ctrTitle" idx="4294967295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3200" dirty="0">
                <a:cs typeface="B Titr" panose="00000700000000000000" pitchFamily="2" charset="-78"/>
              </a:rPr>
              <a:t>فهرست</a:t>
            </a:r>
            <a:endParaRPr sz="3200" dirty="0">
              <a:cs typeface="B Titr" panose="00000700000000000000" pitchFamily="2" charset="-78"/>
            </a:endParaRPr>
          </a:p>
        </p:txBody>
      </p:sp>
      <p:sp>
        <p:nvSpPr>
          <p:cNvPr id="155" name="Google Shape;155;p30"/>
          <p:cNvSpPr txBox="1">
            <a:spLocks noGrp="1"/>
          </p:cNvSpPr>
          <p:nvPr>
            <p:ph type="title" idx="4294967295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B Titr" panose="00000700000000000000" pitchFamily="2" charset="-78"/>
              </a:rPr>
              <a:t>4</a:t>
            </a:r>
            <a:endParaRPr dirty="0">
              <a:cs typeface="B Titr" panose="00000700000000000000" pitchFamily="2" charset="-78"/>
            </a:endParaRPr>
          </a:p>
        </p:txBody>
      </p:sp>
      <p:sp>
        <p:nvSpPr>
          <p:cNvPr id="156" name="Google Shape;156;p30"/>
          <p:cNvSpPr txBox="1">
            <a:spLocks noGrp="1"/>
          </p:cNvSpPr>
          <p:nvPr>
            <p:ph type="title" idx="4294967295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B Titr" panose="00000700000000000000" pitchFamily="2" charset="-78"/>
              </a:rPr>
              <a:t>6</a:t>
            </a:r>
            <a:endParaRPr dirty="0">
              <a:cs typeface="B Titr" panose="00000700000000000000" pitchFamily="2" charset="-78"/>
            </a:endParaRPr>
          </a:p>
        </p:txBody>
      </p:sp>
      <p:sp>
        <p:nvSpPr>
          <p:cNvPr id="157" name="Google Shape;157;p30"/>
          <p:cNvSpPr txBox="1">
            <a:spLocks noGrp="1"/>
          </p:cNvSpPr>
          <p:nvPr>
            <p:ph type="title" idx="4294967295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B Titr" panose="00000700000000000000" pitchFamily="2" charset="-78"/>
              </a:rPr>
              <a:t>5</a:t>
            </a:r>
            <a:endParaRPr dirty="0">
              <a:cs typeface="B Titr" panose="00000700000000000000" pitchFamily="2" charset="-78"/>
            </a:endParaRPr>
          </a:p>
        </p:txBody>
      </p:sp>
      <p:cxnSp>
        <p:nvCxnSpPr>
          <p:cNvPr id="158" name="Google Shape;158;p30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30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" name="Google Shape;160;p30"/>
          <p:cNvSpPr txBox="1">
            <a:spLocks noGrp="1"/>
          </p:cNvSpPr>
          <p:nvPr>
            <p:ph type="title" idx="4294967295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B Titr" panose="00000700000000000000" pitchFamily="2" charset="-78"/>
              </a:rPr>
              <a:t>1</a:t>
            </a:r>
            <a:endParaRPr dirty="0">
              <a:cs typeface="B Titr" panose="00000700000000000000" pitchFamily="2" charset="-78"/>
            </a:endParaRPr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 idx="4294967295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B Titr" panose="00000700000000000000" pitchFamily="2" charset="-78"/>
              </a:rPr>
              <a:t>2</a:t>
            </a:r>
            <a:endParaRPr dirty="0">
              <a:cs typeface="B Titr" panose="00000700000000000000" pitchFamily="2" charset="-78"/>
            </a:endParaRPr>
          </a:p>
        </p:txBody>
      </p:sp>
      <p:sp>
        <p:nvSpPr>
          <p:cNvPr id="162" name="Google Shape;162;p30"/>
          <p:cNvSpPr txBox="1">
            <a:spLocks noGrp="1"/>
          </p:cNvSpPr>
          <p:nvPr>
            <p:ph type="title" idx="4294967295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B Titr" panose="00000700000000000000" pitchFamily="2" charset="-78"/>
              </a:rPr>
              <a:t>3</a:t>
            </a:r>
            <a:endParaRPr dirty="0">
              <a:cs typeface="B Titr" panose="00000700000000000000" pitchFamily="2" charset="-78"/>
            </a:endParaRPr>
          </a:p>
        </p:txBody>
      </p:sp>
      <p:sp>
        <p:nvSpPr>
          <p:cNvPr id="35" name="Google Shape;341;p31"/>
          <p:cNvSpPr txBox="1">
            <a:spLocks noGrp="1"/>
          </p:cNvSpPr>
          <p:nvPr>
            <p:ph type="subTitle" idx="4294967295"/>
          </p:nvPr>
        </p:nvSpPr>
        <p:spPr>
          <a:xfrm>
            <a:off x="403229" y="686061"/>
            <a:ext cx="2104136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buNone/>
            </a:pPr>
            <a:r>
              <a:rPr lang="fa-IR" sz="2000" dirty="0">
                <a:cs typeface="B Titr" panose="00000700000000000000" pitchFamily="2" charset="-78"/>
              </a:rPr>
              <a:t>عملکرد کلی</a:t>
            </a:r>
          </a:p>
        </p:txBody>
      </p:sp>
      <p:sp>
        <p:nvSpPr>
          <p:cNvPr id="37" name="Google Shape;341;p31"/>
          <p:cNvSpPr txBox="1">
            <a:spLocks noGrp="1"/>
          </p:cNvSpPr>
          <p:nvPr>
            <p:ph type="subTitle" idx="4294967295"/>
          </p:nvPr>
        </p:nvSpPr>
        <p:spPr>
          <a:xfrm>
            <a:off x="403229" y="1657421"/>
            <a:ext cx="2104136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buNone/>
            </a:pPr>
            <a:r>
              <a:rPr lang="fa-IR" sz="2000" dirty="0">
                <a:cs typeface="B Titr" panose="00000700000000000000" pitchFamily="2" charset="-78"/>
              </a:rPr>
              <a:t>پردازش اطلاعات</a:t>
            </a:r>
          </a:p>
        </p:txBody>
      </p:sp>
      <p:sp>
        <p:nvSpPr>
          <p:cNvPr id="39" name="Google Shape;341;p31"/>
          <p:cNvSpPr txBox="1">
            <a:spLocks noGrp="1"/>
          </p:cNvSpPr>
          <p:nvPr>
            <p:ph type="subTitle" idx="4294967295"/>
          </p:nvPr>
        </p:nvSpPr>
        <p:spPr>
          <a:xfrm>
            <a:off x="391103" y="2628781"/>
            <a:ext cx="2104136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buNone/>
            </a:pPr>
            <a:r>
              <a:rPr lang="fa-IR" sz="2000" dirty="0">
                <a:cs typeface="B Titr" panose="00000700000000000000" pitchFamily="2" charset="-78"/>
              </a:rPr>
              <a:t>نتیجه گیری</a:t>
            </a:r>
          </a:p>
        </p:txBody>
      </p:sp>
      <p:sp>
        <p:nvSpPr>
          <p:cNvPr id="41" name="Google Shape;341;p31"/>
          <p:cNvSpPr txBox="1">
            <a:spLocks noGrp="1"/>
          </p:cNvSpPr>
          <p:nvPr>
            <p:ph type="subTitle" idx="4294967295"/>
          </p:nvPr>
        </p:nvSpPr>
        <p:spPr>
          <a:xfrm>
            <a:off x="6372200" y="2248880"/>
            <a:ext cx="160008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dirty="0">
                <a:cs typeface="B Titr" panose="00000700000000000000" pitchFamily="2" charset="-78"/>
              </a:rPr>
              <a:t>مقدمه</a:t>
            </a:r>
            <a:endParaRPr sz="2000" dirty="0">
              <a:cs typeface="B Titr" panose="00000700000000000000" pitchFamily="2" charset="-78"/>
            </a:endParaRPr>
          </a:p>
        </p:txBody>
      </p:sp>
      <p:sp>
        <p:nvSpPr>
          <p:cNvPr id="43" name="Google Shape;341;p31"/>
          <p:cNvSpPr txBox="1">
            <a:spLocks noGrp="1"/>
          </p:cNvSpPr>
          <p:nvPr>
            <p:ph type="subTitle" idx="4294967295"/>
          </p:nvPr>
        </p:nvSpPr>
        <p:spPr>
          <a:xfrm>
            <a:off x="6372200" y="3235750"/>
            <a:ext cx="1872208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1">
              <a:buNone/>
            </a:pPr>
            <a:r>
              <a:rPr lang="fa-IR" sz="2000" dirty="0">
                <a:cs typeface="B Titr" panose="00000700000000000000" pitchFamily="2" charset="-78"/>
              </a:rPr>
              <a:t>چالش ها و راه حل</a:t>
            </a:r>
          </a:p>
        </p:txBody>
      </p:sp>
      <p:sp>
        <p:nvSpPr>
          <p:cNvPr id="45" name="Google Shape;341;p31"/>
          <p:cNvSpPr txBox="1">
            <a:spLocks noGrp="1"/>
          </p:cNvSpPr>
          <p:nvPr>
            <p:ph type="subTitle" idx="4294967295"/>
          </p:nvPr>
        </p:nvSpPr>
        <p:spPr>
          <a:xfrm>
            <a:off x="6372200" y="4231900"/>
            <a:ext cx="2592986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1">
              <a:buNone/>
            </a:pPr>
            <a:r>
              <a:rPr lang="fa-IR" sz="2000" dirty="0">
                <a:cs typeface="B Titr" panose="00000700000000000000" pitchFamily="2" charset="-78"/>
              </a:rPr>
              <a:t>سخت افزار و اجزای پروژه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/>
      <p:bldP spid="156" grpId="0"/>
      <p:bldP spid="157" grpId="0"/>
      <p:bldP spid="160" grpId="0"/>
      <p:bldP spid="161" grpId="0"/>
      <p:bldP spid="162" grpId="0"/>
      <p:bldP spid="35" grpId="0" build="p"/>
      <p:bldP spid="37" grpId="0" build="p"/>
      <p:bldP spid="39" grpId="0" build="p"/>
      <p:bldP spid="41" grpId="0" build="p"/>
      <p:bldP spid="43" grpId="0" build="p"/>
      <p:bldP spid="4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 idx="4294967295"/>
          </p:nvPr>
        </p:nvSpPr>
        <p:spPr>
          <a:xfrm flipH="1">
            <a:off x="-225912" y="2712848"/>
            <a:ext cx="3574823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000" dirty="0">
                <a:cs typeface="B Titr" panose="00000700000000000000" pitchFamily="2" charset="-78"/>
              </a:rPr>
              <a:t>مقدمه</a:t>
            </a:r>
            <a:endParaRPr sz="4000" dirty="0">
              <a:cs typeface="B Titr" panose="00000700000000000000" pitchFamily="2" charset="-78"/>
            </a:endParaRPr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4294967295"/>
          </p:nvPr>
        </p:nvSpPr>
        <p:spPr>
          <a:xfrm flipH="1">
            <a:off x="539552" y="1995686"/>
            <a:ext cx="976149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1500" dirty="0"/>
              <a:t>1</a:t>
            </a:r>
            <a:endParaRPr sz="11500" dirty="0"/>
          </a:p>
        </p:txBody>
      </p:sp>
      <p:cxnSp>
        <p:nvCxnSpPr>
          <p:cNvPr id="177" name="Google Shape;177;p31"/>
          <p:cNvCxnSpPr/>
          <p:nvPr/>
        </p:nvCxnSpPr>
        <p:spPr>
          <a:xfrm>
            <a:off x="0" y="3795886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0"/>
      <p:bldP spid="17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>
            <a:spLocks noGrp="1"/>
          </p:cNvSpPr>
          <p:nvPr>
            <p:ph type="ctrTitle" idx="4294967295"/>
          </p:nvPr>
        </p:nvSpPr>
        <p:spPr>
          <a:xfrm>
            <a:off x="2555776" y="1347614"/>
            <a:ext cx="3867300" cy="6509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3600" dirty="0">
                <a:cs typeface="B Titr" panose="00000700000000000000" pitchFamily="2" charset="-78"/>
              </a:rPr>
              <a:t>توضیح کوتاه</a:t>
            </a:r>
            <a:endParaRPr sz="3600" dirty="0">
              <a:cs typeface="B Titr" panose="00000700000000000000" pitchFamily="2" charset="-78"/>
            </a:endParaRPr>
          </a:p>
        </p:txBody>
      </p:sp>
      <p:sp>
        <p:nvSpPr>
          <p:cNvPr id="184" name="Google Shape;184;p32"/>
          <p:cNvSpPr txBox="1">
            <a:spLocks noGrp="1"/>
          </p:cNvSpPr>
          <p:nvPr>
            <p:ph type="subTitle" idx="4294967295"/>
          </p:nvPr>
        </p:nvSpPr>
        <p:spPr>
          <a:xfrm>
            <a:off x="1331640" y="2083494"/>
            <a:ext cx="5976664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1">
              <a:lnSpc>
                <a:spcPct val="150000"/>
              </a:lnSpc>
            </a:pPr>
            <a:r>
              <a:rPr lang="fa-IR" sz="2000" dirty="0">
                <a:cs typeface="B Nazanin" panose="00000400000000000000" pitchFamily="2" charset="-78"/>
              </a:rPr>
              <a:t>این پروژه به منظور ایجاد یک شبکه اینترنت اشیا با ارسال داده های بهینه و کم مصرف طراحی شده است.</a:t>
            </a:r>
          </a:p>
          <a:p>
            <a:pPr marL="0" lvl="0" indent="0" algn="just" rtl="1">
              <a:lnSpc>
                <a:spcPct val="150000"/>
              </a:lnSpc>
            </a:pPr>
            <a:r>
              <a:rPr lang="fa-IR" sz="2000" dirty="0">
                <a:cs typeface="B Nazanin" panose="00000400000000000000" pitchFamily="2" charset="-78"/>
              </a:rPr>
              <a:t>دلیل نامگذاری بورد اشاره به بهارم پادشاه ساسانی دارد، همچنین رنگ قرمز آن الهام گرفته شده از سیاره بهرام (مریخ) است.</a:t>
            </a:r>
          </a:p>
          <a:p>
            <a:pPr marL="0" lvl="0" indent="0" algn="just" rtl="1">
              <a:lnSpc>
                <a:spcPct val="150000"/>
              </a:lnSpc>
            </a:pPr>
            <a:endParaRPr lang="fa-IR" sz="2000" dirty="0">
              <a:cs typeface="B Nazanin" panose="00000400000000000000" pitchFamily="2" charset="-78"/>
            </a:endParaRPr>
          </a:p>
        </p:txBody>
      </p:sp>
      <p:cxnSp>
        <p:nvCxnSpPr>
          <p:cNvPr id="185" name="Google Shape;185;p32"/>
          <p:cNvCxnSpPr/>
          <p:nvPr/>
        </p:nvCxnSpPr>
        <p:spPr>
          <a:xfrm>
            <a:off x="4569600" y="1059582"/>
            <a:ext cx="45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" name="Google Shape;186;p32"/>
          <p:cNvCxnSpPr/>
          <p:nvPr/>
        </p:nvCxnSpPr>
        <p:spPr>
          <a:xfrm>
            <a:off x="0" y="4443958"/>
            <a:ext cx="45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/>
      <p:bldP spid="18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6" name="Google Shape;276;p38"/>
          <p:cNvCxnSpPr/>
          <p:nvPr/>
        </p:nvCxnSpPr>
        <p:spPr>
          <a:xfrm>
            <a:off x="4579872" y="2048539"/>
            <a:ext cx="0" cy="164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7" name="Google Shape;277;p38"/>
          <p:cNvSpPr/>
          <p:nvPr/>
        </p:nvSpPr>
        <p:spPr>
          <a:xfrm>
            <a:off x="1576050" y="1853650"/>
            <a:ext cx="644700" cy="6447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8"/>
          <p:cNvSpPr/>
          <p:nvPr/>
        </p:nvSpPr>
        <p:spPr>
          <a:xfrm>
            <a:off x="6923250" y="1855160"/>
            <a:ext cx="644700" cy="6447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197;p33"/>
          <p:cNvSpPr txBox="1">
            <a:spLocks noGrp="1"/>
          </p:cNvSpPr>
          <p:nvPr>
            <p:ph type="ctrTitle" idx="4294967295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3200" dirty="0">
                <a:cs typeface="B Titr" panose="00000700000000000000" pitchFamily="2" charset="-78"/>
              </a:rPr>
              <a:t>هدف اصلی</a:t>
            </a:r>
            <a:endParaRPr sz="3200" dirty="0">
              <a:cs typeface="B Titr" panose="00000700000000000000" pitchFamily="2" charset="-78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372200" y="3249205"/>
            <a:ext cx="1728192" cy="1274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fa-IR" sz="1600" b="1" dirty="0">
                <a:solidFill>
                  <a:schemeClr val="tx1"/>
                </a:solidFill>
                <a:cs typeface="B Nazanin" panose="00000400000000000000" pitchFamily="2" charset="-78"/>
              </a:rPr>
              <a:t>استفاده از تکنولوژی های کم مصرف مانند </a:t>
            </a:r>
            <a:r>
              <a:rPr lang="en-US" sz="1600" b="1" dirty="0">
                <a:solidFill>
                  <a:schemeClr val="tx1"/>
                </a:solidFill>
                <a:cs typeface="B Nazanin" panose="00000400000000000000" pitchFamily="2" charset="-78"/>
              </a:rPr>
              <a:t>LoRa</a:t>
            </a:r>
            <a:r>
              <a:rPr lang="fa-IR" sz="1600" b="1" dirty="0">
                <a:solidFill>
                  <a:schemeClr val="tx1"/>
                </a:solidFill>
                <a:cs typeface="B Nazanin" panose="00000400000000000000" pitchFamily="2" charset="-78"/>
              </a:rPr>
              <a:t> برای ارتباطات دوربرد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044937" y="3009975"/>
            <a:ext cx="1728192" cy="172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20000"/>
              </a:lnSpc>
              <a:spcBef>
                <a:spcPts val="1200"/>
              </a:spcBef>
            </a:pPr>
            <a:r>
              <a:rPr lang="fa-IR" sz="1600" b="1" dirty="0">
                <a:solidFill>
                  <a:schemeClr val="tx1"/>
                </a:solidFill>
                <a:cs typeface="B Nazanin" panose="00000400000000000000" pitchFamily="2" charset="-78"/>
              </a:rPr>
              <a:t>ایجاد یک شبکه مخابراتی اینترنت اشیا با قابلیت ارسال داده در مسافت طولانی</a:t>
            </a:r>
          </a:p>
          <a:p>
            <a:pPr algn="ctr" rtl="1">
              <a:spcBef>
                <a:spcPts val="1200"/>
              </a:spcBef>
            </a:pPr>
            <a:r>
              <a:rPr lang="fa-IR" sz="1600" b="1" dirty="0">
                <a:solidFill>
                  <a:schemeClr val="tx1"/>
                </a:solidFill>
                <a:cs typeface="B Nazanin" panose="00000400000000000000" pitchFamily="2" charset="-78"/>
              </a:rPr>
              <a:t>(حداکثر یک کیلومتر)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" grpId="0" animBg="1"/>
      <p:bldP spid="279" grpId="0" animBg="1"/>
      <p:bldP spid="50" grpId="0"/>
      <p:bldP spid="5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/>
          <p:nvPr/>
        </p:nvSpPr>
        <p:spPr>
          <a:xfrm>
            <a:off x="1259632" y="3713782"/>
            <a:ext cx="2234652" cy="12260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33"/>
          <p:cNvSpPr/>
          <p:nvPr/>
        </p:nvSpPr>
        <p:spPr>
          <a:xfrm>
            <a:off x="5148064" y="3713781"/>
            <a:ext cx="2384586" cy="1226001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8" name="Google Shape;198;p33"/>
          <p:cNvCxnSpPr/>
          <p:nvPr/>
        </p:nvCxnSpPr>
        <p:spPr>
          <a:xfrm rot="-5400000" flipH="1">
            <a:off x="4396930" y="2354732"/>
            <a:ext cx="3609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9" name="Google Shape;199;p33"/>
          <p:cNvSpPr/>
          <p:nvPr/>
        </p:nvSpPr>
        <p:spPr>
          <a:xfrm>
            <a:off x="3079550" y="2612557"/>
            <a:ext cx="3055500" cy="8337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3"/>
          <p:cNvSpPr/>
          <p:nvPr/>
        </p:nvSpPr>
        <p:spPr>
          <a:xfrm>
            <a:off x="3393708" y="936734"/>
            <a:ext cx="2257812" cy="1138171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" name="Google Shape;201;p33"/>
          <p:cNvCxnSpPr/>
          <p:nvPr/>
        </p:nvCxnSpPr>
        <p:spPr>
          <a:xfrm rot="5400000">
            <a:off x="2408400" y="3042682"/>
            <a:ext cx="611100" cy="584700"/>
          </a:xfrm>
          <a:prstGeom prst="bentConnector3">
            <a:avLst>
              <a:gd name="adj1" fmla="val -6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33"/>
          <p:cNvCxnSpPr/>
          <p:nvPr/>
        </p:nvCxnSpPr>
        <p:spPr>
          <a:xfrm>
            <a:off x="6211750" y="3080482"/>
            <a:ext cx="577800" cy="560100"/>
          </a:xfrm>
          <a:prstGeom prst="bentConnector3">
            <a:avLst>
              <a:gd name="adj1" fmla="val 9974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TextBox 18"/>
          <p:cNvSpPr txBox="1"/>
          <p:nvPr/>
        </p:nvSpPr>
        <p:spPr>
          <a:xfrm>
            <a:off x="3275856" y="1044586"/>
            <a:ext cx="2517880" cy="5155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a-I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Titr" panose="00000700000000000000" pitchFamily="2" charset="-78"/>
              </a:rPr>
              <a:t>ارسال داده ها با موفقیت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67135" y="3822343"/>
            <a:ext cx="2546444" cy="143885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a-I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Titr" panose="00000700000000000000" pitchFamily="2" charset="-78"/>
              </a:rPr>
              <a:t>اطلاعات تا برد یک کیلومتر ارسال و دریافت میشود</a:t>
            </a:r>
          </a:p>
          <a:p>
            <a:pPr algn="ctr">
              <a:lnSpc>
                <a:spcPct val="150000"/>
              </a:lnSpc>
            </a:pPr>
            <a:endParaRPr lang="fa-I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Titr" panose="00000700000000000000" pitchFamily="2" charset="-78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449492" y="3713782"/>
            <a:ext cx="1944216" cy="97719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a-I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Titr" panose="00000700000000000000" pitchFamily="2" charset="-78"/>
              </a:rPr>
              <a:t>مصرف بهینه انرژی در بورد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105872" y="2730507"/>
            <a:ext cx="3055500" cy="5155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a-IR" sz="2000" dirty="0">
                <a:solidFill>
                  <a:schemeClr val="tx1"/>
                </a:solidFill>
                <a:cs typeface="B Titr" panose="00000700000000000000" pitchFamily="2" charset="-78"/>
              </a:rPr>
              <a:t>نتایج آزمایش عملی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75;p31"/>
          <p:cNvSpPr txBox="1">
            <a:spLocks noGrp="1"/>
          </p:cNvSpPr>
          <p:nvPr>
            <p:ph type="ctrTitle" idx="4294967295"/>
          </p:nvPr>
        </p:nvSpPr>
        <p:spPr>
          <a:xfrm flipH="1">
            <a:off x="3451906" y="1995686"/>
            <a:ext cx="414443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000" dirty="0">
                <a:cs typeface="B Titr" panose="00000700000000000000" pitchFamily="2" charset="-78"/>
              </a:rPr>
              <a:t>چالش ها و راه حل</a:t>
            </a:r>
            <a:endParaRPr sz="4000" dirty="0">
              <a:cs typeface="B Titr" panose="00000700000000000000" pitchFamily="2" charset="-78"/>
            </a:endParaRPr>
          </a:p>
        </p:txBody>
      </p:sp>
      <p:sp>
        <p:nvSpPr>
          <p:cNvPr id="10" name="Google Shape;176;p31"/>
          <p:cNvSpPr txBox="1">
            <a:spLocks noGrp="1"/>
          </p:cNvSpPr>
          <p:nvPr>
            <p:ph type="title" idx="4294967295"/>
          </p:nvPr>
        </p:nvSpPr>
        <p:spPr>
          <a:xfrm flipH="1">
            <a:off x="7740352" y="1547818"/>
            <a:ext cx="976149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1500" dirty="0"/>
              <a:t>2</a:t>
            </a:r>
            <a:endParaRPr sz="11500" dirty="0"/>
          </a:p>
        </p:txBody>
      </p:sp>
      <p:cxnSp>
        <p:nvCxnSpPr>
          <p:cNvPr id="12" name="Google Shape;314;p39"/>
          <p:cNvCxnSpPr/>
          <p:nvPr/>
        </p:nvCxnSpPr>
        <p:spPr>
          <a:xfrm>
            <a:off x="7308304" y="3016912"/>
            <a:ext cx="187912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35"/>
          <p:cNvCxnSpPr/>
          <p:nvPr/>
        </p:nvCxnSpPr>
        <p:spPr>
          <a:xfrm>
            <a:off x="3957600" y="3045275"/>
            <a:ext cx="136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Rectangle 8"/>
          <p:cNvSpPr/>
          <p:nvPr/>
        </p:nvSpPr>
        <p:spPr>
          <a:xfrm>
            <a:off x="257142" y="3254780"/>
            <a:ext cx="396044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>
              <a:lnSpc>
                <a:spcPct val="120000"/>
              </a:lnSpc>
              <a:spcBef>
                <a:spcPts val="1200"/>
              </a:spcBef>
            </a:pPr>
            <a:r>
              <a:rPr lang="fa-IR" sz="1800" b="1" dirty="0">
                <a:solidFill>
                  <a:schemeClr val="tx1"/>
                </a:solidFill>
                <a:cs typeface="B Titr" panose="00000700000000000000" pitchFamily="2" charset="-78"/>
              </a:rPr>
              <a:t>اطمینان از سازگاری ماژول ها با میکروکنترلر</a:t>
            </a:r>
          </a:p>
        </p:txBody>
      </p:sp>
      <p:sp>
        <p:nvSpPr>
          <p:cNvPr id="12" name="Google Shape;197;p33"/>
          <p:cNvSpPr txBox="1">
            <a:spLocks noGrp="1"/>
          </p:cNvSpPr>
          <p:nvPr>
            <p:ph type="ctrTitle" idx="4294967295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3200" dirty="0">
                <a:cs typeface="B Titr" panose="00000700000000000000" pitchFamily="2" charset="-78"/>
              </a:rPr>
              <a:t>چالش ها و راه حل ها</a:t>
            </a:r>
            <a:endParaRPr sz="3200" dirty="0">
              <a:cs typeface="B Titr" panose="00000700000000000000" pitchFamily="2" charset="-7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7041F8-028D-74AA-A1AF-89A2EB9159FB}"/>
              </a:ext>
            </a:extLst>
          </p:cNvPr>
          <p:cNvSpPr txBox="1"/>
          <p:nvPr/>
        </p:nvSpPr>
        <p:spPr>
          <a:xfrm>
            <a:off x="395536" y="1995686"/>
            <a:ext cx="3960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1800" b="1" dirty="0">
                <a:cs typeface="B Titr" panose="00000700000000000000" pitchFamily="2" charset="-78"/>
              </a:rPr>
              <a:t>مدیریت هم زمان چندین پروتکل ارتباطی</a:t>
            </a:r>
          </a:p>
          <a:p>
            <a:pPr algn="r" rtl="1"/>
            <a:r>
              <a:rPr lang="fa-IR" sz="1800" b="1" dirty="0">
                <a:cs typeface="B Titr" panose="00000700000000000000" pitchFamily="2" charset="-78"/>
              </a:rPr>
              <a:t>(حل شده با تنظیم دقیق تایمرها و کد)</a:t>
            </a:r>
            <a:endParaRPr lang="en-US" sz="1800" b="1" dirty="0">
              <a:cs typeface="B Titr" panose="00000700000000000000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92638-2161-C40F-7B94-58D4E6DA0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585" y="915566"/>
            <a:ext cx="2779110" cy="3703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rashasite.ir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381</Words>
  <Application>Microsoft Office PowerPoint</Application>
  <PresentationFormat>On-screen Show (16:9)</PresentationFormat>
  <Paragraphs>89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 Titr</vt:lpstr>
      <vt:lpstr>Exo 2</vt:lpstr>
      <vt:lpstr>Vazir</vt:lpstr>
      <vt:lpstr>B Nazanin</vt:lpstr>
      <vt:lpstr>rashasite.ir</vt:lpstr>
      <vt:lpstr>بورد اینترنت اشیا بهرام</vt:lpstr>
      <vt:lpstr>PowerPoint Presentation</vt:lpstr>
      <vt:lpstr>فهرست</vt:lpstr>
      <vt:lpstr>مقدمه</vt:lpstr>
      <vt:lpstr>توضیح کوتاه</vt:lpstr>
      <vt:lpstr>هدف اصلی</vt:lpstr>
      <vt:lpstr>PowerPoint Presentation</vt:lpstr>
      <vt:lpstr>چالش ها و راه حل</vt:lpstr>
      <vt:lpstr>چالش ها و راه حل ها</vt:lpstr>
      <vt:lpstr>کم مصرف بودن انرژی</vt:lpstr>
      <vt:lpstr>سخت افزار و اجزای پروژه</vt:lpstr>
      <vt:lpstr>اجزای پروژه</vt:lpstr>
      <vt:lpstr>ویژگی های بورد بهرام</vt:lpstr>
      <vt:lpstr>عملکرد کلی</vt:lpstr>
      <vt:lpstr>عملکرد نرم افزار</vt:lpstr>
      <vt:lpstr>پردازش اطلاعات</vt:lpstr>
      <vt:lpstr>نرم افزار و پروتکل ها</vt:lpstr>
      <vt:lpstr>نتیجه گیری</vt:lpstr>
      <vt:lpstr>PowerPoint Presentation</vt:lpstr>
      <vt:lpstr>PowerPoint Presentation</vt:lpstr>
      <vt:lpstr>PowerPoint Presentation</vt:lpstr>
      <vt:lpstr>با سپاس از توجه شما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</dc:title>
  <dc:creator>rashasite.ir</dc:creator>
  <cp:lastModifiedBy>SinSin</cp:lastModifiedBy>
  <cp:revision>55</cp:revision>
  <dcterms:modified xsi:type="dcterms:W3CDTF">2025-01-12T21:20:12Z</dcterms:modified>
</cp:coreProperties>
</file>